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25"/>
  </p:notesMasterIdLst>
  <p:sldIdLst>
    <p:sldId id="256" r:id="rId2"/>
    <p:sldId id="372" r:id="rId3"/>
    <p:sldId id="257" r:id="rId4"/>
    <p:sldId id="359" r:id="rId5"/>
    <p:sldId id="368" r:id="rId6"/>
    <p:sldId id="381" r:id="rId7"/>
    <p:sldId id="382" r:id="rId8"/>
    <p:sldId id="356" r:id="rId9"/>
    <p:sldId id="390" r:id="rId10"/>
    <p:sldId id="391" r:id="rId11"/>
    <p:sldId id="394" r:id="rId12"/>
    <p:sldId id="357" r:id="rId13"/>
    <p:sldId id="392" r:id="rId14"/>
    <p:sldId id="395" r:id="rId15"/>
    <p:sldId id="393" r:id="rId16"/>
    <p:sldId id="363" r:id="rId17"/>
    <p:sldId id="379" r:id="rId18"/>
    <p:sldId id="389" r:id="rId19"/>
    <p:sldId id="370" r:id="rId20"/>
    <p:sldId id="398" r:id="rId21"/>
    <p:sldId id="400" r:id="rId22"/>
    <p:sldId id="401" r:id="rId23"/>
    <p:sldId id="39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3289" autoAdjust="0"/>
  </p:normalViewPr>
  <p:slideViewPr>
    <p:cSldViewPr snapToGrid="0">
      <p:cViewPr varScale="1">
        <p:scale>
          <a:sx n="74" d="100"/>
          <a:sy n="74" d="100"/>
        </p:scale>
        <p:origin x="5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1293F-B28A-4B4F-B191-BA14CC520944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B32DA-901B-4BEF-89DD-251B2184A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2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MCV (mean cell volume)= PCV *10/number of RBC (in million)</a:t>
            </a:r>
          </a:p>
          <a:p>
            <a:r>
              <a:rPr lang="en-GB" dirty="0"/>
              <a:t>Iron</a:t>
            </a:r>
            <a:r>
              <a:rPr lang="en-GB" baseline="0" dirty="0"/>
              <a:t> deficiency </a:t>
            </a:r>
            <a:r>
              <a:rPr lang="en-GB" baseline="0" dirty="0" err="1"/>
              <a:t>anemia</a:t>
            </a:r>
            <a:r>
              <a:rPr lang="en-GB" baseline="0" dirty="0"/>
              <a:t> (</a:t>
            </a:r>
            <a:r>
              <a:rPr lang="en-GB" baseline="0" dirty="0" err="1"/>
              <a:t>microcyte</a:t>
            </a:r>
            <a:r>
              <a:rPr lang="en-GB" baseline="0" dirty="0"/>
              <a:t> RBC)</a:t>
            </a:r>
          </a:p>
          <a:p>
            <a:r>
              <a:rPr lang="en-GB" baseline="0" dirty="0"/>
              <a:t>B12 &amp; folic acid deficiency (</a:t>
            </a:r>
            <a:r>
              <a:rPr lang="en-GB" baseline="0" dirty="0" err="1"/>
              <a:t>Macrocyte</a:t>
            </a:r>
            <a:r>
              <a:rPr lang="en-GB" baseline="0" dirty="0"/>
              <a:t> RBC)</a:t>
            </a:r>
          </a:p>
          <a:p>
            <a:endParaRPr lang="en-GB" baseline="0" dirty="0"/>
          </a:p>
          <a:p>
            <a:r>
              <a:rPr lang="en-GB" baseline="0" dirty="0"/>
              <a:t>MCH (mean cell haemoglobin)= haemoglobin (g%)*10/number of RBC in million</a:t>
            </a:r>
          </a:p>
          <a:p>
            <a:r>
              <a:rPr lang="en-GB" baseline="0" dirty="0"/>
              <a:t>Norma value of MCH= 27-33 </a:t>
            </a:r>
            <a:r>
              <a:rPr lang="en-GB" baseline="0" dirty="0" err="1"/>
              <a:t>pg</a:t>
            </a:r>
            <a:r>
              <a:rPr lang="en-GB" baseline="0" dirty="0"/>
              <a:t> (pictogram or </a:t>
            </a:r>
            <a:r>
              <a:rPr lang="en-GB" baseline="0" dirty="0" err="1"/>
              <a:t>micromicrogram</a:t>
            </a:r>
            <a:r>
              <a:rPr lang="en-GB" baseline="0" dirty="0"/>
              <a:t> , µµg)</a:t>
            </a:r>
          </a:p>
          <a:p>
            <a:r>
              <a:rPr lang="en-GB" baseline="0" dirty="0" err="1"/>
              <a:t>hypocrochromic</a:t>
            </a:r>
            <a:r>
              <a:rPr lang="en-GB" baseline="0" dirty="0"/>
              <a:t> (less than normal, like iron deficiency </a:t>
            </a:r>
            <a:r>
              <a:rPr lang="en-GB" baseline="0" dirty="0" err="1"/>
              <a:t>anemia</a:t>
            </a:r>
            <a:r>
              <a:rPr lang="en-GB" baseline="0" dirty="0"/>
              <a:t>- microcytic RBC)</a:t>
            </a:r>
          </a:p>
          <a:p>
            <a:r>
              <a:rPr lang="en-GB" baseline="0" dirty="0"/>
              <a:t>Normochromic (with in the normal range, like normal individual &amp; B12 deficiency </a:t>
            </a:r>
            <a:r>
              <a:rPr lang="en-GB" baseline="0" dirty="0" err="1"/>
              <a:t>anemia</a:t>
            </a:r>
            <a:r>
              <a:rPr lang="en-GB" baseline="0" dirty="0"/>
              <a:t>-macrocytic RBC)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B32DA-901B-4BEF-89DD-251B2184AD9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22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>
              <a:lnSpc>
                <a:spcPct val="20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ensure proper mixing of cells and plasma (inaccurate results are likely if this precaution is not taken).  </a:t>
            </a:r>
          </a:p>
          <a:p>
            <a:pPr lvl="1" algn="just">
              <a:lnSpc>
                <a:spcPct val="20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oxygenate blood cells to remove CO2 (red cells are larger when CO2 is high, in venous blood).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B32DA-901B-4BEF-89DD-251B2184AD9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95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>
              <a:lnSpc>
                <a:spcPct val="20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ensure proper mixing of cells and plasma (inaccurate results are likely if this precaution is not taken).  </a:t>
            </a:r>
          </a:p>
          <a:p>
            <a:pPr lvl="1" algn="just">
              <a:lnSpc>
                <a:spcPct val="20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oxygenate blood cells to remove CO2 (red cells are larger when CO2 is high, in venous blood).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B32DA-901B-4BEF-89DD-251B2184AD9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919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>
              <a:lnSpc>
                <a:spcPct val="20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ensure proper mixing of cells and plasma (inaccurate results are likely if this precaution is not taken).  </a:t>
            </a:r>
          </a:p>
          <a:p>
            <a:pPr lvl="1" algn="just">
              <a:lnSpc>
                <a:spcPct val="20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oxygenate blood cells to remove CO2 (red cells are larger when CO2 is high, in venous blood).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B32DA-901B-4BEF-89DD-251B2184AD9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90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Pink-</a:t>
            </a:r>
            <a:r>
              <a:rPr lang="en-GB" baseline="0" dirty="0"/>
              <a:t> </a:t>
            </a:r>
            <a:r>
              <a:rPr lang="en-GB" baseline="0" dirty="0" err="1"/>
              <a:t>hemolysis</a:t>
            </a:r>
            <a:endParaRPr lang="en-GB" baseline="0" dirty="0"/>
          </a:p>
          <a:p>
            <a:r>
              <a:rPr lang="en-GB" baseline="0" dirty="0"/>
              <a:t>Yellow- jaundice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B32DA-901B-4BEF-89DD-251B2184AD9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689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82AC3C7-E2B3-4EF5-A30D-6F39420179C7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8ED605-71FD-468B-967A-A7C6E1770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37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C3C7-E2B3-4EF5-A30D-6F39420179C7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D605-71FD-468B-967A-A7C6E1770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54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82AC3C7-E2B3-4EF5-A30D-6F39420179C7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38ED605-71FD-468B-967A-A7C6E1770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51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C3C7-E2B3-4EF5-A30D-6F39420179C7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D605-71FD-468B-967A-A7C6E1770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62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82AC3C7-E2B3-4EF5-A30D-6F39420179C7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8ED605-71FD-468B-967A-A7C6E1770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1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C3C7-E2B3-4EF5-A30D-6F39420179C7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D605-71FD-468B-967A-A7C6E1770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75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C3C7-E2B3-4EF5-A30D-6F39420179C7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D605-71FD-468B-967A-A7C6E1770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C3C7-E2B3-4EF5-A30D-6F39420179C7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D605-71FD-468B-967A-A7C6E1770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10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C3C7-E2B3-4EF5-A30D-6F39420179C7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D605-71FD-468B-967A-A7C6E1770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92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C3C7-E2B3-4EF5-A30D-6F39420179C7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D605-71FD-468B-967A-A7C6E1770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43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C3C7-E2B3-4EF5-A30D-6F39420179C7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D605-71FD-468B-967A-A7C6E1770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0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682AC3C7-E2B3-4EF5-A30D-6F39420179C7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38ED605-71FD-468B-967A-A7C6E1770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96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771" y="2104407"/>
            <a:ext cx="11247120" cy="173934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sz="7200" b="1" cap="none" dirty="0">
                <a:solidFill>
                  <a:schemeClr val="bg1"/>
                </a:solidFill>
              </a:rPr>
              <a:t>Determination of </a:t>
            </a:r>
            <a:r>
              <a:rPr lang="en-GB" sz="7200" b="1" cap="none" dirty="0" err="1">
                <a:solidFill>
                  <a:schemeClr val="bg1"/>
                </a:solidFill>
              </a:rPr>
              <a:t>hematocrit</a:t>
            </a:r>
            <a:r>
              <a:rPr lang="en-GB" sz="7200" b="1" cap="none" dirty="0">
                <a:solidFill>
                  <a:schemeClr val="bg1"/>
                </a:solidFill>
              </a:rPr>
              <a:t> </a:t>
            </a:r>
            <a:r>
              <a:rPr lang="en-GB" sz="7200" b="1" dirty="0">
                <a:solidFill>
                  <a:schemeClr val="bg1"/>
                </a:solidFill>
              </a:rPr>
              <a:t>(PCV)</a:t>
            </a:r>
          </a:p>
        </p:txBody>
      </p:sp>
    </p:spTree>
    <p:extLst>
      <p:ext uri="{BB962C8B-B14F-4D97-AF65-F5344CB8AC3E}">
        <p14:creationId xmlns:p14="http://schemas.microsoft.com/office/powerpoint/2010/main" val="2274355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85" y="245235"/>
            <a:ext cx="10359831" cy="636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81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412" y="0"/>
            <a:ext cx="85631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039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846321"/>
          </a:xfrm>
        </p:spPr>
        <p:txBody>
          <a:bodyPr>
            <a:normAutofit/>
          </a:bodyPr>
          <a:lstStyle/>
          <a:p>
            <a:pPr marL="457200" lvl="0" indent="-457200" algn="just" fontAlgn="base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en-GB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Puncture the skin of the finger for collecting blood, directly fill 2/3 of  heparinized </a:t>
            </a:r>
            <a:r>
              <a:rPr lang="en-GB" alt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microhaematocrit</a:t>
            </a:r>
            <a:r>
              <a:rPr lang="en-GB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tube with blood.</a:t>
            </a:r>
          </a:p>
          <a:p>
            <a:pPr marL="457200" lvl="0" indent="-457200" algn="just" fontAlgn="base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Seal one end of the tube with clay.</a:t>
            </a:r>
          </a:p>
        </p:txBody>
      </p:sp>
    </p:spTree>
    <p:extLst>
      <p:ext uri="{BB962C8B-B14F-4D97-AF65-F5344CB8AC3E}">
        <p14:creationId xmlns:p14="http://schemas.microsoft.com/office/powerpoint/2010/main" val="841199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846321"/>
          </a:xfrm>
        </p:spPr>
        <p:txBody>
          <a:bodyPr>
            <a:normAutofit/>
          </a:bodyPr>
          <a:lstStyle/>
          <a:p>
            <a:pPr marL="514350" lvl="0" indent="-514350" algn="just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 startAt="3"/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Place the filled tube in the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microhematocrit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centrifuge, with the plugged end away from the center of the centrifuge and centrifuge at a preset speed of 10,000 to12,000 rpm for 5 minutes. </a:t>
            </a:r>
          </a:p>
        </p:txBody>
      </p:sp>
    </p:spTree>
    <p:extLst>
      <p:ext uri="{BB962C8B-B14F-4D97-AF65-F5344CB8AC3E}">
        <p14:creationId xmlns:p14="http://schemas.microsoft.com/office/powerpoint/2010/main" val="294781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endParaRPr lang="en-GB" sz="6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79" y="2004073"/>
            <a:ext cx="5653825" cy="4589909"/>
          </a:xfr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63" y="2004073"/>
            <a:ext cx="6027312" cy="458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83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846321"/>
          </a:xfrm>
        </p:spPr>
        <p:txBody>
          <a:bodyPr>
            <a:normAutofit/>
          </a:bodyPr>
          <a:lstStyle/>
          <a:p>
            <a:pPr marL="514350" lvl="0" indent="-514350" algn="just" fontAlgn="base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 startAt="4"/>
            </a:pPr>
            <a:r>
              <a:rPr lang="en-US" alt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Place the tube in the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microhematocrit</a:t>
            </a:r>
            <a:r>
              <a:rPr lang="en-US" alt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reader. </a:t>
            </a:r>
          </a:p>
          <a:p>
            <a:pPr marL="457200" lvl="0" indent="-457200" algn="just" fontAlgn="base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 startAt="4"/>
            </a:pPr>
            <a:r>
              <a:rPr lang="en-US" alt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Read the hematocrit by following the manufacturer’s instruction on the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microhematocrit</a:t>
            </a:r>
            <a:r>
              <a:rPr lang="en-US" alt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reading device.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3794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and results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846321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that the blood has been separated into 3 layers: </a:t>
            </a:r>
          </a:p>
          <a:p>
            <a:pPr marL="457200" indent="-457200" algn="just">
              <a:lnSpc>
                <a:spcPct val="2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tall upper layer of clear plasma</a:t>
            </a:r>
          </a:p>
          <a:p>
            <a:pPr lvl="1" algn="just"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Amber or pale yellow-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colored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should not be pink or red which would indicate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hemolysis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red cells in the sample. </a:t>
            </a:r>
          </a:p>
          <a:p>
            <a:pPr lvl="1" algn="just"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there is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hemolysis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test must be repeated on a fresh sample. </a:t>
            </a:r>
          </a:p>
        </p:txBody>
      </p:sp>
    </p:spTree>
    <p:extLst>
      <p:ext uri="{BB962C8B-B14F-4D97-AF65-F5344CB8AC3E}">
        <p14:creationId xmlns:p14="http://schemas.microsoft.com/office/powerpoint/2010/main" val="967570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and results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846321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20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 startAt="2"/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greyish layer </a:t>
            </a:r>
          </a:p>
          <a:p>
            <a:pPr lvl="1" algn="just"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White, thin layer (about 1 mm thick), so called “buffy layer”.</a:t>
            </a:r>
          </a:p>
          <a:p>
            <a:pPr lvl="1" algn="just"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Consisting of platelets above and leukocytes below it. </a:t>
            </a:r>
          </a:p>
          <a:p>
            <a:pPr marL="514350" indent="-514350" algn="just">
              <a:lnSpc>
                <a:spcPct val="20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 startAt="3"/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tall bottom layer of red cells which have been closely packed together.</a:t>
            </a:r>
            <a:endParaRPr lang="en-GB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20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 startAt="3"/>
            </a:pPr>
            <a:endParaRPr lang="en-GB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576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948" y="196403"/>
            <a:ext cx="5438104" cy="646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099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and results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84632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hematocrit as follows;</a:t>
            </a:r>
          </a:p>
          <a:p>
            <a:pPr marL="457200" indent="-457200">
              <a:lnSpc>
                <a:spcPct val="250000"/>
              </a:lnSpc>
              <a:spcBef>
                <a:spcPct val="500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the bottom of the tube along the red line below the scale.</a:t>
            </a:r>
          </a:p>
          <a:p>
            <a:pPr marL="457200" indent="-457200">
              <a:lnSpc>
                <a:spcPct val="250000"/>
              </a:lnSpc>
              <a:spcBef>
                <a:spcPct val="50000"/>
              </a:spcBef>
              <a:buClrTx/>
              <a:buFont typeface="+mj-lt"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sure that the place where the white hematocrit sealer meets the RBC’s is on the line at the bottom of the scale itself.</a:t>
            </a:r>
          </a:p>
        </p:txBody>
      </p:sp>
    </p:spTree>
    <p:extLst>
      <p:ext uri="{BB962C8B-B14F-4D97-AF65-F5344CB8AC3E}">
        <p14:creationId xmlns:p14="http://schemas.microsoft.com/office/powerpoint/2010/main" val="101669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Hematocrit</a:t>
            </a:r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846321"/>
          </a:xfrm>
        </p:spPr>
        <p:txBody>
          <a:bodyPr>
            <a:normAutofit/>
          </a:bodyPr>
          <a:lstStyle/>
          <a:p>
            <a:pPr algn="just">
              <a:lnSpc>
                <a:spcPct val="2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8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Hematocrit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is the proportion of blood volume that is occupied by erythrocytes (the ratio of red blood cells to the whole blood volume). </a:t>
            </a:r>
          </a:p>
          <a:p>
            <a:pPr algn="just">
              <a:lnSpc>
                <a:spcPct val="2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usually expressed as a percentage. </a:t>
            </a:r>
          </a:p>
        </p:txBody>
      </p:sp>
    </p:spTree>
    <p:extLst>
      <p:ext uri="{BB962C8B-B14F-4D97-AF65-F5344CB8AC3E}">
        <p14:creationId xmlns:p14="http://schemas.microsoft.com/office/powerpoint/2010/main" val="3712471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and results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846321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50000"/>
              </a:lnSpc>
              <a:spcBef>
                <a:spcPct val="50000"/>
              </a:spcBef>
              <a:buClrTx/>
              <a:buFont typeface="+mj-lt"/>
              <a:buAutoNum type="arabicPeriod" startAt="3"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 the tube along those lines until the top of the plasma intersects the top line of the scale</a:t>
            </a:r>
          </a:p>
          <a:p>
            <a:pPr marL="457200" indent="-457200">
              <a:lnSpc>
                <a:spcPct val="250000"/>
              </a:lnSpc>
              <a:spcBef>
                <a:spcPct val="50000"/>
              </a:spcBef>
              <a:buClrTx/>
              <a:buFont typeface="+mj-lt"/>
              <a:buAutoNum type="arabicPeriod" startAt="3"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the hematocrit is read on the line where the RBC’s meet the plasma.</a:t>
            </a:r>
          </a:p>
          <a:p>
            <a:pPr algn="just">
              <a:lnSpc>
                <a:spcPct val="2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01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and results </a:t>
            </a:r>
            <a:endParaRPr lang="en-GB" sz="6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3"/>
          <a:stretch/>
        </p:blipFill>
        <p:spPr>
          <a:xfrm>
            <a:off x="1202919" y="1970468"/>
            <a:ext cx="9784080" cy="473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146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and results </a:t>
            </a:r>
            <a:endParaRPr lang="en-GB" sz="6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43"/>
          <a:stretch/>
        </p:blipFill>
        <p:spPr>
          <a:xfrm>
            <a:off x="1202919" y="1957589"/>
            <a:ext cx="9784079" cy="4752303"/>
          </a:xfrm>
        </p:spPr>
      </p:pic>
    </p:spTree>
    <p:extLst>
      <p:ext uri="{BB962C8B-B14F-4D97-AF65-F5344CB8AC3E}">
        <p14:creationId xmlns:p14="http://schemas.microsoft.com/office/powerpoint/2010/main" val="669313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PRECAUTIONS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846321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2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 recommended amount of EDTA as the anticoagulant. There should be no clotting or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hemolysis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blood. </a:t>
            </a:r>
          </a:p>
          <a:p>
            <a:pPr marL="457200" indent="-457200" algn="just">
              <a:lnSpc>
                <a:spcPct val="2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test should be done within 6–8 hours of collection of the sample. </a:t>
            </a:r>
          </a:p>
        </p:txBody>
      </p:sp>
    </p:spTree>
    <p:extLst>
      <p:ext uri="{BB962C8B-B14F-4D97-AF65-F5344CB8AC3E}">
        <p14:creationId xmlns:p14="http://schemas.microsoft.com/office/powerpoint/2010/main" val="271854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846321"/>
          </a:xfrm>
        </p:spPr>
        <p:txBody>
          <a:bodyPr>
            <a:normAutofit/>
          </a:bodyPr>
          <a:lstStyle/>
          <a:p>
            <a:pPr algn="just">
              <a:lnSpc>
                <a:spcPct val="2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hematocrit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Hct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or packed cell volume (PCV) is the most accurate and simplest of all tests for detecting the presence and degree of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polycythemia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2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comparison,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hemoglobin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estimation is less accurate, and RBC count far less accurate. </a:t>
            </a:r>
          </a:p>
        </p:txBody>
      </p:sp>
    </p:spTree>
    <p:extLst>
      <p:ext uri="{BB962C8B-B14F-4D97-AF65-F5344CB8AC3E}">
        <p14:creationId xmlns:p14="http://schemas.microsoft.com/office/powerpoint/2010/main" val="381269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84632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Also, if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RBC count, and PCV are determined at the same time, various absolute corpuscular values (e.g., volume and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content of a single red cell) of a person can be determined. </a:t>
            </a:r>
          </a:p>
          <a:p>
            <a:pPr algn="just">
              <a:lnSpc>
                <a:spcPct val="2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values help in the laboratory diagnosis of the type of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person.</a:t>
            </a:r>
          </a:p>
          <a:p>
            <a:pPr algn="just">
              <a:lnSpc>
                <a:spcPct val="2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GB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1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values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846321"/>
          </a:xfrm>
        </p:spPr>
        <p:txBody>
          <a:bodyPr>
            <a:normAutofit/>
          </a:bodyPr>
          <a:lstStyle/>
          <a:p>
            <a:pPr algn="just">
              <a:lnSpc>
                <a:spcPct val="30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average levels and their ranges are as follows:  </a:t>
            </a:r>
          </a:p>
          <a:p>
            <a:pPr lvl="2" algn="just">
              <a:lnSpc>
                <a:spcPct val="30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Males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(38-50) %, (44 %). </a:t>
            </a:r>
          </a:p>
          <a:p>
            <a:pPr lvl="2" algn="just">
              <a:lnSpc>
                <a:spcPct val="30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Females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(36–45) %, (42 %).</a:t>
            </a:r>
          </a:p>
        </p:txBody>
      </p:sp>
    </p:spTree>
    <p:extLst>
      <p:ext uri="{BB962C8B-B14F-4D97-AF65-F5344CB8AC3E}">
        <p14:creationId xmlns:p14="http://schemas.microsoft.com/office/powerpoint/2010/main" val="378984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PCV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846321"/>
          </a:xfrm>
        </p:spPr>
        <p:txBody>
          <a:bodyPr>
            <a:normAutofit/>
          </a:bodyPr>
          <a:lstStyle/>
          <a:p>
            <a:pPr marL="816102" indent="-514350" algn="just">
              <a:lnSpc>
                <a:spcPct val="2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Polycythemia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vera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(primary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polycythemia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16102" indent="-514350" algn="just">
              <a:lnSpc>
                <a:spcPct val="2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polycythemia</a:t>
            </a:r>
            <a:endParaRPr lang="en-GB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6102" indent="-514350" algn="just">
              <a:lnSpc>
                <a:spcPct val="2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Polycythemia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due to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hemoconcentration</a:t>
            </a:r>
            <a:endParaRPr lang="en-GB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6102" indent="-514350" algn="just">
              <a:lnSpc>
                <a:spcPct val="2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polycythemia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985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 PCV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846321"/>
          </a:xfrm>
        </p:spPr>
        <p:txBody>
          <a:bodyPr>
            <a:noAutofit/>
          </a:bodyPr>
          <a:lstStyle/>
          <a:p>
            <a:pPr marL="758952" indent="-457200">
              <a:lnSpc>
                <a:spcPct val="15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Medications</a:t>
            </a:r>
          </a:p>
          <a:p>
            <a:pPr marL="758952" indent="-457200">
              <a:lnSpc>
                <a:spcPct val="20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Genetic conditions</a:t>
            </a:r>
          </a:p>
          <a:p>
            <a:pPr marL="758952" indent="-457200">
              <a:lnSpc>
                <a:spcPct val="20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Bleeding</a:t>
            </a:r>
          </a:p>
          <a:p>
            <a:pPr marL="758952" indent="-457200">
              <a:lnSpc>
                <a:spcPct val="20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conditions</a:t>
            </a:r>
          </a:p>
          <a:p>
            <a:pPr marL="758952" indent="-457200">
              <a:lnSpc>
                <a:spcPct val="20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Nutritional deficiencies</a:t>
            </a:r>
          </a:p>
          <a:p>
            <a:pPr marL="758952" indent="-457200">
              <a:lnSpc>
                <a:spcPct val="20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 conditions </a:t>
            </a:r>
          </a:p>
        </p:txBody>
      </p:sp>
    </p:spTree>
    <p:extLst>
      <p:ext uri="{BB962C8B-B14F-4D97-AF65-F5344CB8AC3E}">
        <p14:creationId xmlns:p14="http://schemas.microsoft.com/office/powerpoint/2010/main" val="138676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Apparatus and materials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846321"/>
          </a:xfrm>
        </p:spPr>
        <p:txBody>
          <a:bodyPr>
            <a:normAutofit/>
          </a:bodyPr>
          <a:lstStyle/>
          <a:p>
            <a:pPr marL="457200" lvl="0" indent="-457200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Heparinized capillary tubes </a:t>
            </a:r>
          </a:p>
          <a:p>
            <a:pPr marL="457200" lvl="0" indent="-457200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Microhematocrit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centrifuge</a:t>
            </a:r>
          </a:p>
          <a:p>
            <a:pPr marL="457200" lvl="0" indent="-457200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Microhematocrit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reader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0" indent="-457200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Modeling clay sealant</a:t>
            </a:r>
          </a:p>
          <a:p>
            <a:pPr marL="457200" lvl="0" indent="-457200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lancet, sterile cotton/ gauze swabs, 70% alcohol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705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231" y="77273"/>
            <a:ext cx="8023538" cy="670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725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Banded">
  <a:themeElements>
    <a:clrScheme name="Custom 37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8C8D86"/>
      </a:accent1>
      <a:accent2>
        <a:srgbClr val="325366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4032</TotalTime>
  <Words>777</Words>
  <Application>Microsoft Office PowerPoint</Application>
  <PresentationFormat>شاشة عريضة</PresentationFormat>
  <Paragraphs>85</Paragraphs>
  <Slides>23</Slides>
  <Notes>5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Banded</vt:lpstr>
      <vt:lpstr>Determination of hematocrit (PCV)</vt:lpstr>
      <vt:lpstr>Hematocrit </vt:lpstr>
      <vt:lpstr>Relevance </vt:lpstr>
      <vt:lpstr>Relevance </vt:lpstr>
      <vt:lpstr>Normal values </vt:lpstr>
      <vt:lpstr>Increased PCV</vt:lpstr>
      <vt:lpstr>Decreased PCV</vt:lpstr>
      <vt:lpstr>Apparatus and materials </vt:lpstr>
      <vt:lpstr>عرض تقديمي في PowerPoint</vt:lpstr>
      <vt:lpstr>عرض تقديمي في PowerPoint</vt:lpstr>
      <vt:lpstr>عرض تقديمي في PowerPoint</vt:lpstr>
      <vt:lpstr>Procedure </vt:lpstr>
      <vt:lpstr>Procedure </vt:lpstr>
      <vt:lpstr>Procedure</vt:lpstr>
      <vt:lpstr>Procedure </vt:lpstr>
      <vt:lpstr>Observations and results </vt:lpstr>
      <vt:lpstr>Observations and results </vt:lpstr>
      <vt:lpstr>عرض تقديمي في PowerPoint</vt:lpstr>
      <vt:lpstr>Observations and results </vt:lpstr>
      <vt:lpstr>Observations and results </vt:lpstr>
      <vt:lpstr>Observations and results </vt:lpstr>
      <vt:lpstr>Observations and results </vt:lpstr>
      <vt:lpstr>PRECAUTIONS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Urinary System </dc:title>
  <dc:creator>mary wadi</dc:creator>
  <cp:lastModifiedBy>الامل القريب</cp:lastModifiedBy>
  <cp:revision>104</cp:revision>
  <dcterms:created xsi:type="dcterms:W3CDTF">2017-01-18T18:35:49Z</dcterms:created>
  <dcterms:modified xsi:type="dcterms:W3CDTF">2021-12-19T17:51:54Z</dcterms:modified>
</cp:coreProperties>
</file>